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67" r:id="rId4"/>
    <p:sldId id="268" r:id="rId5"/>
    <p:sldId id="269" r:id="rId6"/>
    <p:sldId id="258" r:id="rId7"/>
    <p:sldId id="270" r:id="rId8"/>
    <p:sldId id="260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71" r:id="rId17"/>
    <p:sldId id="272" r:id="rId18"/>
    <p:sldId id="273" r:id="rId19"/>
    <p:sldId id="279" r:id="rId20"/>
    <p:sldId id="274" r:id="rId21"/>
    <p:sldId id="277" r:id="rId22"/>
    <p:sldId id="278" r:id="rId23"/>
    <p:sldId id="280" r:id="rId24"/>
    <p:sldId id="281" r:id="rId25"/>
    <p:sldId id="276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301" r:id="rId36"/>
    <p:sldId id="295" r:id="rId37"/>
    <p:sldId id="296" r:id="rId38"/>
    <p:sldId id="297" r:id="rId39"/>
    <p:sldId id="298" r:id="rId40"/>
    <p:sldId id="299" r:id="rId41"/>
    <p:sldId id="300" r:id="rId42"/>
    <p:sldId id="282" r:id="rId43"/>
    <p:sldId id="283" r:id="rId44"/>
    <p:sldId id="284" r:id="rId45"/>
    <p:sldId id="285" r:id="rId4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F26FAD9-3EB0-4489-A82C-803C5CADFD5D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9257DE3-3899-4DEF-A758-5924DF84AE6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6FAD9-3EB0-4489-A82C-803C5CADFD5D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257DE3-3899-4DEF-A758-5924DF84AE6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6FAD9-3EB0-4489-A82C-803C5CADFD5D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257DE3-3899-4DEF-A758-5924DF84AE6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6FAD9-3EB0-4489-A82C-803C5CADFD5D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257DE3-3899-4DEF-A758-5924DF84AE6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6FAD9-3EB0-4489-A82C-803C5CADFD5D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257DE3-3899-4DEF-A758-5924DF84AE6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6FAD9-3EB0-4489-A82C-803C5CADFD5D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257DE3-3899-4DEF-A758-5924DF84AE6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6FAD9-3EB0-4489-A82C-803C5CADFD5D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257DE3-3899-4DEF-A758-5924DF84AE6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6FAD9-3EB0-4489-A82C-803C5CADFD5D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257DE3-3899-4DEF-A758-5924DF84AE6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6FAD9-3EB0-4489-A82C-803C5CADFD5D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257DE3-3899-4DEF-A758-5924DF84AE6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F26FAD9-3EB0-4489-A82C-803C5CADFD5D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257DE3-3899-4DEF-A758-5924DF84AE6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F26FAD9-3EB0-4489-A82C-803C5CADFD5D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9257DE3-3899-4DEF-A758-5924DF84AE6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F26FAD9-3EB0-4489-A82C-803C5CADFD5D}" type="datetimeFigureOut">
              <a:rPr lang="pl-PL" smtClean="0"/>
              <a:pPr/>
              <a:t>2016-03-30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9257DE3-3899-4DEF-A758-5924DF84AE6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>
    <p:wip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15616" y="3212976"/>
            <a:ext cx="7093024" cy="2316832"/>
          </a:xfrm>
        </p:spPr>
        <p:txBody>
          <a:bodyPr/>
          <a:lstStyle/>
          <a:p>
            <a:r>
              <a:rPr lang="pl-PL" b="1" dirty="0" smtClean="0"/>
              <a:t>Zespół Szkół Powiatowych w Baranowie </a:t>
            </a:r>
            <a:r>
              <a:rPr lang="pl-PL" dirty="0" smtClean="0"/>
              <a:t>jako beneficjent programu</a:t>
            </a:r>
          </a:p>
          <a:p>
            <a:endParaRPr lang="pl-PL" dirty="0"/>
          </a:p>
        </p:txBody>
      </p:sp>
      <p:pic>
        <p:nvPicPr>
          <p:cNvPr id="4" name="Obraz 3" descr="zs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4149080"/>
            <a:ext cx="3164036" cy="2152364"/>
          </a:xfrm>
          <a:prstGeom prst="rect">
            <a:avLst/>
          </a:prstGeom>
        </p:spPr>
      </p:pic>
      <p:pic>
        <p:nvPicPr>
          <p:cNvPr id="5" name="Obraz 4" descr="erasmus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1052736"/>
            <a:ext cx="5715000" cy="162877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N20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416491" cy="3312368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- przygotowywanie ziemi pod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 uprawę warzyw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- wykonywanie zabiegów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agrotechnicznych i mechanicznych</a:t>
            </a: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5" name="Obraz 4" descr="DSCN2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392996"/>
            <a:ext cx="3995936" cy="326698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N16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932" r="17666" b="22041"/>
          <a:stretch>
            <a:fillRect/>
          </a:stretch>
        </p:blipFill>
        <p:spPr>
          <a:xfrm>
            <a:off x="4644008" y="188640"/>
            <a:ext cx="4248472" cy="3528392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/>
          </a:bodyPr>
          <a:lstStyle/>
          <a:p>
            <a:r>
              <a:rPr lang="pl-PL" sz="2000" dirty="0" smtClean="0">
                <a:solidFill>
                  <a:schemeClr val="tx1"/>
                </a:solidFill>
              </a:rPr>
              <a:t>- odchwaszczanie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- spulchnianie roli</a:t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/>
            </a:r>
            <a:br>
              <a:rPr lang="pl-PL" sz="2000" dirty="0" smtClean="0">
                <a:solidFill>
                  <a:schemeClr val="tx1"/>
                </a:solidFill>
              </a:rPr>
            </a:br>
            <a:r>
              <a:rPr lang="pl-PL" sz="2000" dirty="0" smtClean="0">
                <a:solidFill>
                  <a:schemeClr val="tx1"/>
                </a:solidFill>
              </a:rPr>
              <a:t>- sadzenie roślin</a:t>
            </a: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6" name="Obraz 5" descr="DSCN16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3419617"/>
            <a:ext cx="4392488" cy="329436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N15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204864"/>
            <a:ext cx="3665380" cy="2749035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5050904" cy="185821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Praktyki uczniów</a:t>
            </a:r>
            <a:br>
              <a:rPr lang="pl-PL" dirty="0" smtClean="0"/>
            </a:br>
            <a:r>
              <a:rPr lang="pl-PL" dirty="0" smtClean="0"/>
              <a:t>- technik technologii żywności</a:t>
            </a:r>
            <a:endParaRPr lang="pl-PL" dirty="0"/>
          </a:p>
        </p:txBody>
      </p:sp>
      <p:pic>
        <p:nvPicPr>
          <p:cNvPr id="6" name="Obraz 5" descr="DSCN17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4077072"/>
            <a:ext cx="3923927" cy="2636911"/>
          </a:xfrm>
          <a:prstGeom prst="rect">
            <a:avLst/>
          </a:prstGeom>
        </p:spPr>
      </p:pic>
      <p:pic>
        <p:nvPicPr>
          <p:cNvPr id="7" name="Obraz 6" descr="DSCN2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124744"/>
            <a:ext cx="3744416" cy="280831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Piekarnie</a:t>
            </a:r>
          </a:p>
          <a:p>
            <a:pPr>
              <a:buNone/>
            </a:pPr>
            <a:endParaRPr lang="pl-PL" dirty="0" smtClean="0"/>
          </a:p>
          <a:p>
            <a:pPr>
              <a:buFontTx/>
              <a:buChar char="-"/>
            </a:pPr>
            <a:r>
              <a:rPr lang="pl-PL" sz="2200" dirty="0" smtClean="0"/>
              <a:t>produkcja pieczywa</a:t>
            </a:r>
          </a:p>
          <a:p>
            <a:pPr>
              <a:buNone/>
            </a:pPr>
            <a:r>
              <a:rPr lang="pl-PL" sz="2200" dirty="0" smtClean="0"/>
              <a:t>pszennego i razowego</a:t>
            </a:r>
            <a:endParaRPr lang="pl-PL" sz="22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DSCN17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416491" cy="3312368"/>
          </a:xfrm>
          <a:prstGeom prst="rect">
            <a:avLst/>
          </a:prstGeom>
        </p:spPr>
      </p:pic>
      <p:pic>
        <p:nvPicPr>
          <p:cNvPr id="5" name="Obraz 4" descr="DSCN17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88640"/>
            <a:ext cx="4187957" cy="3284984"/>
          </a:xfrm>
          <a:prstGeom prst="rect">
            <a:avLst/>
          </a:prstGeom>
        </p:spPr>
      </p:pic>
      <p:pic>
        <p:nvPicPr>
          <p:cNvPr id="6" name="Obraz 5" descr="DSCN17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573016"/>
            <a:ext cx="4464496" cy="308908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l-PL" sz="2000" dirty="0" smtClean="0"/>
          </a:p>
          <a:p>
            <a:pPr algn="r">
              <a:buFontTx/>
              <a:buChar char="-"/>
            </a:pPr>
            <a:r>
              <a:rPr lang="pl-PL" sz="2000" dirty="0" smtClean="0"/>
              <a:t>wypiek ciast, ciastek, ciasta </a:t>
            </a:r>
          </a:p>
          <a:p>
            <a:pPr algn="r">
              <a:buNone/>
            </a:pPr>
            <a:r>
              <a:rPr lang="pl-PL" sz="2000" dirty="0" smtClean="0"/>
              <a:t>francuskiego, biszkoptów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Cukiernie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N15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429000"/>
            <a:ext cx="4091946" cy="3068960"/>
          </a:xfrm>
          <a:prstGeom prst="rect">
            <a:avLst/>
          </a:prstGeom>
        </p:spPr>
      </p:pic>
      <p:pic>
        <p:nvPicPr>
          <p:cNvPr id="5" name="Obraz 4" descr="DSCN15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0648"/>
            <a:ext cx="4187957" cy="314096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>
            <a:normAutofit lnSpcReduction="10000"/>
          </a:bodyPr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Fabryki ciastek</a:t>
            </a:r>
          </a:p>
          <a:p>
            <a:pPr>
              <a:buFontTx/>
              <a:buChar char="-"/>
            </a:pPr>
            <a:r>
              <a:rPr lang="pl-PL" sz="2000" dirty="0" smtClean="0"/>
              <a:t>produkcja i </a:t>
            </a:r>
          </a:p>
          <a:p>
            <a:pPr>
              <a:buNone/>
            </a:pPr>
            <a:r>
              <a:rPr lang="pl-PL" sz="2000" dirty="0" smtClean="0"/>
              <a:t>pakowanie ciastek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DSCN2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3212976"/>
            <a:ext cx="4572000" cy="3429000"/>
          </a:xfrm>
          <a:prstGeom prst="rect">
            <a:avLst/>
          </a:prstGeom>
        </p:spPr>
      </p:pic>
      <p:pic>
        <p:nvPicPr>
          <p:cNvPr id="5" name="Obraz 4" descr="DSCN2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60648"/>
            <a:ext cx="4104456" cy="2808312"/>
          </a:xfrm>
          <a:prstGeom prst="rect">
            <a:avLst/>
          </a:prstGeom>
        </p:spPr>
      </p:pic>
      <p:pic>
        <p:nvPicPr>
          <p:cNvPr id="6" name="Obraz 5" descr="DSCN20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88640"/>
            <a:ext cx="3803915" cy="2852936"/>
          </a:xfrm>
          <a:prstGeom prst="rect">
            <a:avLst/>
          </a:prstGeom>
        </p:spPr>
      </p:pic>
      <p:pic>
        <p:nvPicPr>
          <p:cNvPr id="7" name="Obraz 6" descr="DSCN20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284984"/>
            <a:ext cx="2339751" cy="175481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N16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556792"/>
            <a:ext cx="6034616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Organizacja czasu wolnego – program kulturowy</a:t>
            </a:r>
            <a:endParaRPr lang="pl-PL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Sevilla 14.11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Wycieczki</a:t>
            </a:r>
            <a:endParaRPr lang="pl-PL" dirty="0"/>
          </a:p>
        </p:txBody>
      </p:sp>
      <p:pic>
        <p:nvPicPr>
          <p:cNvPr id="4" name="Obraz 3" descr="DSCN1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196752"/>
            <a:ext cx="3024336" cy="226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 descr="DSCN18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5568" y="3645024"/>
            <a:ext cx="316835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 descr="DSCN18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2132856"/>
            <a:ext cx="288032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 descr="DSCN19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365104"/>
            <a:ext cx="3035829" cy="227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/>
          <a:lstStyle/>
          <a:p>
            <a:endParaRPr lang="pl-PL" dirty="0" smtClean="0"/>
          </a:p>
          <a:p>
            <a:r>
              <a:rPr lang="pl-PL" dirty="0" smtClean="0"/>
              <a:t>Ruiny </a:t>
            </a:r>
            <a:r>
              <a:rPr lang="pl-PL" dirty="0" err="1" smtClean="0"/>
              <a:t>Italica</a:t>
            </a:r>
            <a:r>
              <a:rPr lang="pl-PL" dirty="0" smtClean="0"/>
              <a:t> 14.11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 flipV="1">
            <a:off x="457200" y="188640"/>
            <a:ext cx="8229600" cy="8599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Obraz 3" descr="DSCN18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404664"/>
            <a:ext cx="4067944" cy="3050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 descr="DSCN18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16832"/>
            <a:ext cx="3960440" cy="297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 descr="DSCN18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645024"/>
            <a:ext cx="3899925" cy="292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/>
          <a:lstStyle/>
          <a:p>
            <a:r>
              <a:rPr lang="pl-PL" dirty="0" smtClean="0"/>
              <a:t>Alhambra 21.11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DSCN2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429000"/>
            <a:ext cx="4283968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 descr="Vista_de_la_Alhamb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60648"/>
            <a:ext cx="3707904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 descr="DSCN21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737441" y="3767615"/>
            <a:ext cx="3284984" cy="2463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 descr="DSCN21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908720"/>
            <a:ext cx="3227851" cy="2420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pl-PL" dirty="0" smtClean="0"/>
              <a:t>Granada (listopad – grudzień)</a:t>
            </a:r>
          </a:p>
          <a:p>
            <a:pPr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r>
              <a:rPr lang="pl-PL" dirty="0" smtClean="0"/>
              <a:t>Kordoba (styczeń – luty)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4-tygodniowe staże w Hiszpanii</a:t>
            </a:r>
            <a:endParaRPr lang="pl-PL" dirty="0"/>
          </a:p>
        </p:txBody>
      </p:sp>
      <p:pic>
        <p:nvPicPr>
          <p:cNvPr id="4" name="Obraz 3" descr="granada m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628800"/>
            <a:ext cx="2985444" cy="2520280"/>
          </a:xfrm>
          <a:prstGeom prst="rect">
            <a:avLst/>
          </a:prstGeom>
        </p:spPr>
      </p:pic>
      <p:pic>
        <p:nvPicPr>
          <p:cNvPr id="5" name="Obraz 4" descr="granada wid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628800"/>
            <a:ext cx="4464495" cy="2520279"/>
          </a:xfrm>
          <a:prstGeom prst="rect">
            <a:avLst/>
          </a:prstGeom>
        </p:spPr>
      </p:pic>
      <p:pic>
        <p:nvPicPr>
          <p:cNvPr id="6" name="Obraz 5" descr="kordoba wid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5697" y="4581129"/>
            <a:ext cx="3406783" cy="2088232"/>
          </a:xfrm>
          <a:prstGeom prst="rect">
            <a:avLst/>
          </a:prstGeom>
        </p:spPr>
      </p:pic>
      <p:pic>
        <p:nvPicPr>
          <p:cNvPr id="7" name="Obraz 6" descr="Obraz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4797152"/>
            <a:ext cx="2365398" cy="187220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/>
          <a:lstStyle/>
          <a:p>
            <a:r>
              <a:rPr lang="pl-PL" dirty="0" smtClean="0"/>
              <a:t>Malaga 22.11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mala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1844824"/>
            <a:ext cx="4764022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 descr="malag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933056"/>
            <a:ext cx="3635896" cy="2726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 descr="malaga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24744"/>
            <a:ext cx="3515883" cy="2636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/>
          <a:lstStyle/>
          <a:p>
            <a:r>
              <a:rPr lang="pl-PL" dirty="0" smtClean="0"/>
              <a:t>Kordoba 29.11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cordob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2780928"/>
            <a:ext cx="4956043" cy="371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 descr="cordob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88640"/>
            <a:ext cx="3347864" cy="2510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 descr="cordob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628800"/>
            <a:ext cx="2679762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/>
          <a:lstStyle/>
          <a:p>
            <a:r>
              <a:rPr lang="pl-PL" dirty="0" smtClean="0"/>
              <a:t>Wycieczki w Granadzie</a:t>
            </a:r>
          </a:p>
          <a:p>
            <a:endParaRPr lang="pl-PL" dirty="0" smtClean="0"/>
          </a:p>
          <a:p>
            <a:endParaRPr lang="pl-PL" dirty="0" smtClean="0"/>
          </a:p>
          <a:p>
            <a:pPr algn="r">
              <a:buNone/>
            </a:pPr>
            <a:r>
              <a:rPr lang="pl-PL" sz="2000" dirty="0" smtClean="0"/>
              <a:t>Muzeum Sztuk Pięknych </a:t>
            </a:r>
          </a:p>
          <a:p>
            <a:pPr algn="r">
              <a:buNone/>
            </a:pPr>
            <a:r>
              <a:rPr lang="pl-PL" sz="2000" dirty="0" smtClean="0"/>
              <a:t>w Alhambrze</a:t>
            </a:r>
            <a:endParaRPr lang="pl-PL" sz="20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pPr algn="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Obraz 3" descr="DSCN1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3888432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 descr="DSCN1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284984"/>
            <a:ext cx="4139952" cy="3104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 flipV="1">
            <a:off x="457200" y="188640"/>
            <a:ext cx="8229600" cy="85997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6" name="Obraz 5" descr="DSCN1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3789040"/>
            <a:ext cx="3491879" cy="261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r>
              <a:rPr lang="pl-PL" sz="2000" dirty="0" smtClean="0"/>
              <a:t>dzielnica </a:t>
            </a:r>
            <a:r>
              <a:rPr lang="pl-PL" sz="2000" dirty="0" err="1" smtClean="0"/>
              <a:t>Sacromonte</a:t>
            </a:r>
            <a:endParaRPr lang="pl-PL" sz="2000" dirty="0" smtClean="0"/>
          </a:p>
          <a:p>
            <a:pPr>
              <a:buNone/>
            </a:pPr>
            <a:endParaRPr lang="pl-PL" sz="2000" dirty="0"/>
          </a:p>
        </p:txBody>
      </p:sp>
      <p:pic>
        <p:nvPicPr>
          <p:cNvPr id="8" name="Obraz 7" descr="DSCN17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476672"/>
            <a:ext cx="3635896" cy="2726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 descr="DSCN1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204863"/>
            <a:ext cx="3096344" cy="4128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6746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/>
              <a:t>Graffiti </a:t>
            </a:r>
            <a:r>
              <a:rPr lang="pl-PL" sz="2000" dirty="0" err="1" smtClean="0"/>
              <a:t>tour</a:t>
            </a:r>
            <a:endParaRPr lang="pl-PL" sz="20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20151120_1744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404664"/>
            <a:ext cx="1716990" cy="3045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 descr="20151120_175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29521"/>
            <a:ext cx="1872208" cy="3321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20151120_1736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3339039"/>
            <a:ext cx="1927720" cy="3131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 descr="20151120_1734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980728"/>
            <a:ext cx="3704342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24 stycznia – 21 lutego 2016r.</a:t>
            </a:r>
          </a:p>
          <a:p>
            <a:r>
              <a:rPr lang="pl-PL" dirty="0" smtClean="0"/>
              <a:t>20 uczniów technikum + 2 opiekunów</a:t>
            </a:r>
          </a:p>
          <a:p>
            <a:pPr>
              <a:buNone/>
            </a:pPr>
            <a:r>
              <a:rPr lang="pl-PL" dirty="0" smtClean="0"/>
              <a:t>-10 (technik agrobiznesu)</a:t>
            </a:r>
          </a:p>
          <a:p>
            <a:pPr>
              <a:buNone/>
            </a:pPr>
            <a:r>
              <a:rPr lang="pl-PL" dirty="0" smtClean="0"/>
              <a:t>-10 (technik technologii żywności)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Staże w Kordobie</a:t>
            </a:r>
            <a:endParaRPr lang="pl-PL" dirty="0"/>
          </a:p>
        </p:txBody>
      </p:sp>
      <p:pic>
        <p:nvPicPr>
          <p:cNvPr id="5" name="Obraz 4" descr="P1130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501008"/>
            <a:ext cx="3888431" cy="2924944"/>
          </a:xfrm>
          <a:prstGeom prst="rect">
            <a:avLst/>
          </a:prstGeom>
        </p:spPr>
      </p:pic>
      <p:pic>
        <p:nvPicPr>
          <p:cNvPr id="6" name="Obraz 5" descr="6. Kordoba -  Mezqui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39" y="3501008"/>
            <a:ext cx="3877045" cy="290778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/>
          <a:lstStyle/>
          <a:p>
            <a:r>
              <a:rPr lang="pl-PL" dirty="0" smtClean="0"/>
              <a:t>Zakwaterowanie w Kordobie</a:t>
            </a:r>
            <a:endParaRPr lang="pl-PL" dirty="0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 descr="P1130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3995935" cy="2996951"/>
          </a:xfrm>
          <a:prstGeom prst="rect">
            <a:avLst/>
          </a:prstGeom>
        </p:spPr>
      </p:pic>
      <p:pic>
        <p:nvPicPr>
          <p:cNvPr id="9" name="Obraz 8" descr="P1130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501008"/>
            <a:ext cx="4187957" cy="314096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484784"/>
            <a:ext cx="4181933" cy="2787955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Praktyki uczniów </a:t>
            </a:r>
            <a:br>
              <a:rPr lang="pl-PL" dirty="0" smtClean="0"/>
            </a:br>
            <a:r>
              <a:rPr lang="pl-PL" dirty="0" smtClean="0"/>
              <a:t>– technik agrobiznesu</a:t>
            </a:r>
            <a:endParaRPr lang="pl-PL" dirty="0"/>
          </a:p>
        </p:txBody>
      </p:sp>
      <p:pic>
        <p:nvPicPr>
          <p:cNvPr id="5" name="Obraz 4" descr="31. Staż w gospodarstw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564904"/>
            <a:ext cx="4176464" cy="3132348"/>
          </a:xfrm>
          <a:prstGeom prst="rect">
            <a:avLst/>
          </a:prstGeom>
        </p:spPr>
      </p:pic>
      <p:pic>
        <p:nvPicPr>
          <p:cNvPr id="6" name="Obraz 5" descr="34. Staż w gospodarstw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365104"/>
            <a:ext cx="3108960" cy="233172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264696"/>
          </a:xfrm>
        </p:spPr>
        <p:txBody>
          <a:bodyPr/>
          <a:lstStyle/>
          <a:p>
            <a:r>
              <a:rPr lang="pl-PL" dirty="0" smtClean="0"/>
              <a:t>Gospodarstwo rolne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 algn="r"/>
            <a:endParaRPr lang="pl-PL" sz="2400" dirty="0" smtClean="0"/>
          </a:p>
          <a:p>
            <a:pPr algn="r"/>
            <a:r>
              <a:rPr lang="pl-PL" sz="2400" dirty="0" smtClean="0"/>
              <a:t>Prace</a:t>
            </a:r>
            <a:r>
              <a:rPr lang="pl-PL" dirty="0" smtClean="0"/>
              <a:t> </a:t>
            </a:r>
            <a:r>
              <a:rPr lang="pl-PL" sz="2400" dirty="0" smtClean="0"/>
              <a:t>porządkowe</a:t>
            </a:r>
          </a:p>
          <a:p>
            <a:pPr algn="r"/>
            <a:r>
              <a:rPr lang="pl-PL" sz="2400" dirty="0" smtClean="0"/>
              <a:t> w budynkach inwentarskich</a:t>
            </a:r>
          </a:p>
          <a:p>
            <a:pPr algn="r"/>
            <a:r>
              <a:rPr lang="pl-PL" sz="2400" dirty="0" smtClean="0"/>
              <a:t>Karmienie zwierząt</a:t>
            </a:r>
            <a:endParaRPr lang="pl-PL" sz="24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229600" cy="27463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Obraz 3" descr="32. Staż w gospodarstw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052736"/>
            <a:ext cx="3829039" cy="2871779"/>
          </a:xfrm>
          <a:prstGeom prst="rect">
            <a:avLst/>
          </a:prstGeom>
        </p:spPr>
      </p:pic>
      <p:pic>
        <p:nvPicPr>
          <p:cNvPr id="5" name="Obraz 4" descr="33. Staż w gospodarstw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052736"/>
            <a:ext cx="3744416" cy="2808312"/>
          </a:xfrm>
          <a:prstGeom prst="rect">
            <a:avLst/>
          </a:prstGeom>
        </p:spPr>
      </p:pic>
      <p:pic>
        <p:nvPicPr>
          <p:cNvPr id="6" name="Obraz 5" descr="096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05064"/>
            <a:ext cx="3965004" cy="264333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Praktyki uczniów </a:t>
            </a:r>
            <a:br>
              <a:rPr lang="pl-PL" dirty="0" smtClean="0"/>
            </a:br>
            <a:r>
              <a:rPr lang="pl-PL" dirty="0" smtClean="0"/>
              <a:t>– technik technologii żywności</a:t>
            </a:r>
            <a:endParaRPr lang="pl-PL" dirty="0"/>
          </a:p>
        </p:txBody>
      </p:sp>
      <p:pic>
        <p:nvPicPr>
          <p:cNvPr id="5" name="Obraz 4" descr="38. Staż w cukier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484784"/>
            <a:ext cx="3573858" cy="4824536"/>
          </a:xfrm>
          <a:prstGeom prst="rect">
            <a:avLst/>
          </a:prstGeom>
        </p:spPr>
      </p:pic>
      <p:pic>
        <p:nvPicPr>
          <p:cNvPr id="7" name="Symbol zastępczy zawartości 6" descr="016-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1484784"/>
            <a:ext cx="3672811" cy="2448272"/>
          </a:xfrm>
        </p:spPr>
      </p:pic>
      <p:pic>
        <p:nvPicPr>
          <p:cNvPr id="8" name="Obraz 7" descr="0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4077072"/>
            <a:ext cx="3672408" cy="225625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r>
              <a:rPr lang="pl-PL" dirty="0" smtClean="0"/>
              <a:t>Zdobycie przez uczniów dodatkowych umiejętności i kompetencji zawodowych</a:t>
            </a:r>
          </a:p>
          <a:p>
            <a:endParaRPr lang="pl-PL" dirty="0" smtClean="0"/>
          </a:p>
          <a:p>
            <a:r>
              <a:rPr lang="pl-PL" dirty="0" smtClean="0"/>
              <a:t>Rozwijanie umiejętności językowych</a:t>
            </a:r>
          </a:p>
          <a:p>
            <a:endParaRPr lang="pl-PL" dirty="0" smtClean="0"/>
          </a:p>
          <a:p>
            <a:r>
              <a:rPr lang="pl-PL" dirty="0" smtClean="0"/>
              <a:t>Poznawanie nowej kultury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Główne cele wyjazdów na staże w ramach programu Erasmus+</a:t>
            </a:r>
            <a:endParaRPr lang="pl-PL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Cukiernia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Wyrób i dekoracja ciast, tortów, bułek z nadzieniem</a:t>
            </a:r>
          </a:p>
          <a:p>
            <a:endParaRPr lang="pl-PL" dirty="0" smtClean="0"/>
          </a:p>
          <a:p>
            <a:pPr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45. Staż w cukier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124744"/>
            <a:ext cx="4501115" cy="3375836"/>
          </a:xfrm>
          <a:prstGeom prst="rect">
            <a:avLst/>
          </a:prstGeom>
        </p:spPr>
      </p:pic>
      <p:pic>
        <p:nvPicPr>
          <p:cNvPr id="5" name="Obraz 4" descr="40. Staż w cukier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836713"/>
            <a:ext cx="3186354" cy="424847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674635"/>
          </a:xfrm>
        </p:spPr>
        <p:txBody>
          <a:bodyPr/>
          <a:lstStyle/>
          <a:p>
            <a:r>
              <a:rPr lang="pl-PL" dirty="0" smtClean="0"/>
              <a:t>Zakład garmażeryjny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r>
              <a:rPr lang="pl-PL" dirty="0" smtClean="0"/>
              <a:t>Przygotowywanie żywności dla domów starców i osób biednych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36. Staż w kuch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260648"/>
            <a:ext cx="3294366" cy="4392488"/>
          </a:xfrm>
          <a:prstGeom prst="rect">
            <a:avLst/>
          </a:prstGeom>
        </p:spPr>
      </p:pic>
      <p:pic>
        <p:nvPicPr>
          <p:cNvPr id="6" name="Obraz 5" descr="37. Staż w kuch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412776"/>
            <a:ext cx="4165077" cy="312380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/>
          <a:lstStyle/>
          <a:p>
            <a:r>
              <a:rPr lang="pl-PL" dirty="0" smtClean="0"/>
              <a:t>Fabryka produkująca majonezy, sosy, ketchup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42. Staż w fabry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5" y="1412776"/>
            <a:ext cx="4224469" cy="3168352"/>
          </a:xfrm>
          <a:prstGeom prst="rect">
            <a:avLst/>
          </a:prstGeom>
        </p:spPr>
      </p:pic>
      <p:pic>
        <p:nvPicPr>
          <p:cNvPr id="7" name="Obraz 6" descr="43. Staż w fabry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9484" y="1412776"/>
            <a:ext cx="3618402" cy="482453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>
            <a:normAutofit/>
          </a:bodyPr>
          <a:lstStyle/>
          <a:p>
            <a:r>
              <a:rPr lang="pl-PL" dirty="0" smtClean="0"/>
              <a:t>Browar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r>
              <a:rPr lang="pl-PL" dirty="0" smtClean="0"/>
              <a:t>Etykietowanie, zaopatrywanie w surowce, kontrola procesu produkcji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29. Staż w browar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4032448" cy="3024336"/>
          </a:xfrm>
          <a:prstGeom prst="rect">
            <a:avLst/>
          </a:prstGeom>
        </p:spPr>
      </p:pic>
      <p:pic>
        <p:nvPicPr>
          <p:cNvPr id="5" name="Obraz 4" descr="30. Staż w broważ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718810"/>
            <a:ext cx="4045064" cy="303379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Granada 31.01</a:t>
            </a:r>
            <a:endParaRPr lang="pl-PL" dirty="0" smtClean="0"/>
          </a:p>
          <a:p>
            <a:pPr>
              <a:buNone/>
            </a:pPr>
            <a:endParaRPr lang="pl-PL" dirty="0" smtClean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Wycieczki</a:t>
            </a:r>
            <a:endParaRPr lang="pl-PL" dirty="0"/>
          </a:p>
        </p:txBody>
      </p:sp>
      <p:pic>
        <p:nvPicPr>
          <p:cNvPr id="4" name="Obraz 3" descr="21. Grenada - Alhamb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0694" y="1124744"/>
            <a:ext cx="35523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25. Grenada - Alhamb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861048"/>
            <a:ext cx="3444997" cy="2583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23. Grenada - Alhamb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636912"/>
            <a:ext cx="2259712" cy="301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19. Grenada - Alhamb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2420888"/>
            <a:ext cx="2547744" cy="339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674635"/>
          </a:xfrm>
        </p:spPr>
        <p:txBody>
          <a:bodyPr/>
          <a:lstStyle/>
          <a:p>
            <a:r>
              <a:rPr lang="pl-PL" dirty="0" smtClean="0"/>
              <a:t>Malaga 06.02.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12647471_158048197908647_892128316445559845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1592" y="260648"/>
            <a:ext cx="291632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DSCN1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789040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DSCN1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4221088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DSCN10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1196752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674635"/>
          </a:xfrm>
        </p:spPr>
        <p:txBody>
          <a:bodyPr/>
          <a:lstStyle/>
          <a:p>
            <a:r>
              <a:rPr lang="pl-PL" dirty="0" smtClean="0"/>
              <a:t>Kordoba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14. Kordoba - Alcaz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836712"/>
            <a:ext cx="3757032" cy="281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15. Kordoba - Alcaz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764704"/>
            <a:ext cx="3901048" cy="292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53. Przed muzeum sztuk piękny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861048"/>
            <a:ext cx="3685024" cy="276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10. Spacer po Kordobi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064" y="3915054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/>
          <a:lstStyle/>
          <a:p>
            <a:r>
              <a:rPr lang="pl-PL" dirty="0" smtClean="0"/>
              <a:t>Pokaz flamenco i tresury koni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47. Pokaz flamenco i tresury ko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908720"/>
            <a:ext cx="3685024" cy="276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48. Pokaz flamenco i tresury ko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908720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51. Pokaz tresury kon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236" y="3916466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52. Pokaz tresury kon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3933056"/>
            <a:ext cx="3661021" cy="274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04.11.2015 – 13.11.2015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Wizyty studyjne</a:t>
            </a:r>
            <a:endParaRPr lang="pl-PL" dirty="0"/>
          </a:p>
        </p:txBody>
      </p:sp>
      <p:pic>
        <p:nvPicPr>
          <p:cNvPr id="4" name="Obraz 3" descr="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268760"/>
            <a:ext cx="345638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5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36912"/>
            <a:ext cx="4247964" cy="283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5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789040"/>
            <a:ext cx="3995936" cy="266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 descr="7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429000"/>
            <a:ext cx="421246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3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4181028" cy="2787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4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32657"/>
            <a:ext cx="4139952" cy="275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10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80012" y="3404997"/>
            <a:ext cx="4140460" cy="276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Kształtowanie otwartości i wrażliwości międzykulturowej</a:t>
            </a:r>
          </a:p>
          <a:p>
            <a:endParaRPr lang="pl-PL" dirty="0" smtClean="0"/>
          </a:p>
          <a:p>
            <a:r>
              <a:rPr lang="pl-PL" dirty="0" smtClean="0"/>
              <a:t>Umiejętność adaptowania się do warunków życia i pracy w różnych krajach europejskich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14.02.2016 – 21.02.2016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Wizyty studyjne</a:t>
            </a:r>
            <a:endParaRPr lang="pl-PL" dirty="0"/>
          </a:p>
        </p:txBody>
      </p:sp>
      <p:pic>
        <p:nvPicPr>
          <p:cNvPr id="4" name="Obraz 3" descr="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8016" y="3717032"/>
            <a:ext cx="432001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060848"/>
            <a:ext cx="4104456" cy="280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4191186" cy="279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0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972" y="404664"/>
            <a:ext cx="410492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1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3429000"/>
            <a:ext cx="4896036" cy="326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erasmuspl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708920"/>
            <a:ext cx="8105775" cy="3000375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Co zyskaliśmy dzięki udziałowi w programie Erasmus+</a:t>
            </a:r>
            <a:endParaRPr lang="pl-PL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 numCol="1"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pl-PL" sz="2400" dirty="0" smtClean="0"/>
              <a:t>Zdobycie doświadczenia zawodowego.</a:t>
            </a:r>
          </a:p>
          <a:p>
            <a:pPr>
              <a:lnSpc>
                <a:spcPct val="150000"/>
              </a:lnSpc>
            </a:pPr>
            <a:r>
              <a:rPr lang="pl-PL" sz="2400" dirty="0" smtClean="0"/>
              <a:t>Zwiększenie atrakcyjności uczniów na rynku pracy.</a:t>
            </a:r>
          </a:p>
          <a:p>
            <a:pPr>
              <a:lnSpc>
                <a:spcPct val="150000"/>
              </a:lnSpc>
            </a:pPr>
            <a:r>
              <a:rPr lang="pl-PL" sz="2400" dirty="0" smtClean="0"/>
              <a:t>Nauka języka obcego.</a:t>
            </a:r>
          </a:p>
          <a:p>
            <a:pPr>
              <a:lnSpc>
                <a:spcPct val="150000"/>
              </a:lnSpc>
            </a:pPr>
            <a:r>
              <a:rPr lang="pl-PL" sz="2400" dirty="0" smtClean="0"/>
              <a:t>Poznanie nowej kultury i obyczajów</a:t>
            </a:r>
          </a:p>
          <a:p>
            <a:pPr>
              <a:lnSpc>
                <a:spcPct val="150000"/>
              </a:lnSpc>
            </a:pPr>
            <a:r>
              <a:rPr lang="pl-PL" sz="2400" dirty="0" smtClean="0"/>
              <a:t>Możliwość sprawdzenia się w dorosłym, samodzielnym życiu.</a:t>
            </a:r>
          </a:p>
          <a:p>
            <a:pPr>
              <a:lnSpc>
                <a:spcPct val="150000"/>
              </a:lnSpc>
            </a:pPr>
            <a:r>
              <a:rPr lang="pl-PL" sz="2400" dirty="0" smtClean="0"/>
              <a:t>Poznanie wymagań, jakie stawia się pracownikom za granicą.</a:t>
            </a:r>
          </a:p>
          <a:p>
            <a:pPr>
              <a:lnSpc>
                <a:spcPct val="150000"/>
              </a:lnSpc>
            </a:pPr>
            <a:r>
              <a:rPr lang="pl-PL" sz="2400" dirty="0" smtClean="0"/>
              <a:t>Kształtowanie umiejętności współpracy w grupie (zarówno rówieśników ze szkoły, jak również współpracowników z innych państw).</a:t>
            </a:r>
            <a:endParaRPr lang="pl-PL" sz="24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ctr"/>
            <a:r>
              <a:rPr lang="pl-PL" dirty="0" smtClean="0"/>
              <a:t>Uczniowie</a:t>
            </a:r>
            <a:endParaRPr lang="pl-PL" dirty="0"/>
          </a:p>
        </p:txBody>
      </p:sp>
      <p:pic>
        <p:nvPicPr>
          <p:cNvPr id="4" name="Obraz 3" descr="erasm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5013176"/>
            <a:ext cx="3779912" cy="160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2000" dirty="0" smtClean="0"/>
              <a:t>Zdobycie nowych doświadczeń zawodowych.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Podniesienie kompetencji wychowawcy.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Wzmocnienie wiedzy pedagogicznej i psychologicznej.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Mobilność.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Nauka i rozwój języków obcych.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Możliwość poznania kultury, obyczajów, historii innego państwa.</a:t>
            </a:r>
          </a:p>
          <a:p>
            <a:pPr>
              <a:lnSpc>
                <a:spcPct val="150000"/>
              </a:lnSpc>
              <a:buNone/>
            </a:pPr>
            <a:endParaRPr lang="pl-PL" sz="20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Nauczyciele</a:t>
            </a:r>
            <a:endParaRPr lang="pl-PL" dirty="0"/>
          </a:p>
        </p:txBody>
      </p:sp>
      <p:pic>
        <p:nvPicPr>
          <p:cNvPr id="4" name="Obraz 3" descr="erasmus-plus-logo-877x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653136"/>
            <a:ext cx="3755705" cy="1927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erasmuslog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4797152"/>
            <a:ext cx="3600400" cy="1026114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330819" y="2060848"/>
            <a:ext cx="45865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Koniec</a:t>
            </a:r>
          </a:p>
          <a:p>
            <a:pPr algn="ctr"/>
            <a:endParaRPr lang="pl-PL" sz="32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pl-PL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Dziękuję za uwagę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europroyect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2636912"/>
            <a:ext cx="4536504" cy="3605166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0" dirty="0" smtClean="0"/>
              <a:t>Partner hiszpański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 err="1" smtClean="0"/>
              <a:t>Europroyectos</a:t>
            </a:r>
            <a:r>
              <a:rPr lang="pl-PL" dirty="0" smtClean="0"/>
              <a:t> Leonardo Da Vinci</a:t>
            </a:r>
            <a:endParaRPr lang="pl-PL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8 listopada – 6 grudnia 2015r.</a:t>
            </a:r>
          </a:p>
          <a:p>
            <a:r>
              <a:rPr lang="pl-PL" dirty="0" smtClean="0"/>
              <a:t>23 uczniów technikum + 2 opiekunów</a:t>
            </a:r>
          </a:p>
          <a:p>
            <a:pPr>
              <a:buNone/>
            </a:pPr>
            <a:r>
              <a:rPr lang="pl-PL" dirty="0" smtClean="0"/>
              <a:t>-13 (technik agrobiznesu)</a:t>
            </a:r>
          </a:p>
          <a:p>
            <a:pPr>
              <a:buNone/>
            </a:pPr>
            <a:r>
              <a:rPr lang="pl-PL" dirty="0" smtClean="0"/>
              <a:t>-10 (technik technologii żywności)</a:t>
            </a:r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Staże w Granadzie</a:t>
            </a:r>
            <a:endParaRPr lang="pl-PL" dirty="0"/>
          </a:p>
        </p:txBody>
      </p:sp>
      <p:pic>
        <p:nvPicPr>
          <p:cNvPr id="4" name="Obraz 3" descr="DSCN1525.JPG"/>
          <p:cNvPicPr>
            <a:picLocks noChangeAspect="1"/>
          </p:cNvPicPr>
          <p:nvPr/>
        </p:nvPicPr>
        <p:blipFill>
          <a:blip r:embed="rId2" cstate="print"/>
          <a:srcRect r="9898"/>
          <a:stretch>
            <a:fillRect/>
          </a:stretch>
        </p:blipFill>
        <p:spPr>
          <a:xfrm>
            <a:off x="611560" y="3356992"/>
            <a:ext cx="3600400" cy="2996952"/>
          </a:xfrm>
          <a:prstGeom prst="rect">
            <a:avLst/>
          </a:prstGeom>
        </p:spPr>
      </p:pic>
      <p:pic>
        <p:nvPicPr>
          <p:cNvPr id="5" name="Obraz 4" descr="DSCN1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789040"/>
            <a:ext cx="3600400" cy="280831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620688"/>
            <a:ext cx="8219256" cy="5386603"/>
          </a:xfrm>
        </p:spPr>
        <p:txBody>
          <a:bodyPr/>
          <a:lstStyle/>
          <a:p>
            <a:r>
              <a:rPr lang="pl-PL" dirty="0" smtClean="0"/>
              <a:t>Zakwaterowanie</a:t>
            </a:r>
          </a:p>
          <a:p>
            <a:pPr>
              <a:buNone/>
            </a:pPr>
            <a:r>
              <a:rPr lang="pl-PL" dirty="0" smtClean="0"/>
              <a:t>w Granadzie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d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5459" y="188641"/>
            <a:ext cx="4215013" cy="3168352"/>
          </a:xfrm>
          <a:prstGeom prst="rect">
            <a:avLst/>
          </a:prstGeom>
        </p:spPr>
      </p:pic>
      <p:pic>
        <p:nvPicPr>
          <p:cNvPr id="5" name="Obraz 4" descr="DSCN2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988840"/>
            <a:ext cx="3960440" cy="3168352"/>
          </a:xfrm>
          <a:prstGeom prst="rect">
            <a:avLst/>
          </a:prstGeom>
        </p:spPr>
      </p:pic>
      <p:pic>
        <p:nvPicPr>
          <p:cNvPr id="6" name="Obraz 5" descr="DSCN21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429000"/>
            <a:ext cx="4176464" cy="321297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Praktyki uczniów</a:t>
            </a:r>
            <a:br>
              <a:rPr lang="pl-PL" dirty="0" smtClean="0"/>
            </a:br>
            <a:r>
              <a:rPr lang="pl-PL" dirty="0" smtClean="0"/>
              <a:t>- technik agrobiznesu</a:t>
            </a:r>
            <a:endParaRPr lang="pl-PL" dirty="0"/>
          </a:p>
        </p:txBody>
      </p:sp>
      <p:pic>
        <p:nvPicPr>
          <p:cNvPr id="6" name="Symbol zastępczy zawartości 5" descr="DSCN16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4320479" cy="3384376"/>
          </a:xfrm>
        </p:spPr>
      </p:pic>
      <p:pic>
        <p:nvPicPr>
          <p:cNvPr id="9" name="Obraz 8" descr="DSCN1677.JPG"/>
          <p:cNvPicPr>
            <a:picLocks noChangeAspect="1"/>
          </p:cNvPicPr>
          <p:nvPr/>
        </p:nvPicPr>
        <p:blipFill>
          <a:blip r:embed="rId3" cstate="print"/>
          <a:srcRect r="25140"/>
          <a:stretch>
            <a:fillRect/>
          </a:stretch>
        </p:blipFill>
        <p:spPr>
          <a:xfrm>
            <a:off x="5292080" y="3212976"/>
            <a:ext cx="3216358" cy="335699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Gospodarstwa rolne</a:t>
            </a:r>
          </a:p>
          <a:p>
            <a:r>
              <a:rPr lang="pl-PL" dirty="0" smtClean="0"/>
              <a:t>Firmy przetwórstwa spożywczego</a:t>
            </a:r>
          </a:p>
          <a:p>
            <a:r>
              <a:rPr lang="pl-PL" dirty="0" smtClean="0"/>
              <a:t>Farmy ekologiczne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229600" cy="27463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pic>
        <p:nvPicPr>
          <p:cNvPr id="5" name="Obraz 4" descr="DSCN20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4032448" cy="3130454"/>
          </a:xfrm>
          <a:prstGeom prst="rect">
            <a:avLst/>
          </a:prstGeom>
        </p:spPr>
      </p:pic>
      <p:pic>
        <p:nvPicPr>
          <p:cNvPr id="9" name="Obraz 8" descr="DSCN16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772816"/>
            <a:ext cx="3888432" cy="309634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573</TotalTime>
  <Words>367</Words>
  <Application>Microsoft Office PowerPoint</Application>
  <PresentationFormat>Pokaz na ekranie (4:3)</PresentationFormat>
  <Paragraphs>181</Paragraphs>
  <Slides>45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Hol</vt:lpstr>
      <vt:lpstr>  </vt:lpstr>
      <vt:lpstr>4-tygodniowe staże w Hiszpanii</vt:lpstr>
      <vt:lpstr>Główne cele wyjazdów na staże w ramach programu Erasmus+</vt:lpstr>
      <vt:lpstr>Slajd 4</vt:lpstr>
      <vt:lpstr>Partner hiszpański   Europroyectos Leonardo Da Vinci</vt:lpstr>
      <vt:lpstr>Staże w Granadzie</vt:lpstr>
      <vt:lpstr>Slajd 7</vt:lpstr>
      <vt:lpstr>Praktyki uczniów - technik agrobiznesu</vt:lpstr>
      <vt:lpstr>Slajd 9</vt:lpstr>
      <vt:lpstr>           - przygotowywanie ziemi pod  uprawę warzyw  - wykonywanie zabiegów agrotechnicznych i mechanicznych</vt:lpstr>
      <vt:lpstr>- odchwaszczanie  - spulchnianie roli  - sadzenie roślin</vt:lpstr>
      <vt:lpstr>Praktyki uczniów - technik technologii żywności</vt:lpstr>
      <vt:lpstr>Slajd 13</vt:lpstr>
      <vt:lpstr>Slajd 14</vt:lpstr>
      <vt:lpstr>Slajd 15</vt:lpstr>
      <vt:lpstr>Organizacja czasu wolnego – program kulturowy</vt:lpstr>
      <vt:lpstr>Wycieczki</vt:lpstr>
      <vt:lpstr>Slajd 18</vt:lpstr>
      <vt:lpstr>Slajd 19</vt:lpstr>
      <vt:lpstr>Slajd 20</vt:lpstr>
      <vt:lpstr>Slajd 21</vt:lpstr>
      <vt:lpstr>  </vt:lpstr>
      <vt:lpstr>Slajd 23</vt:lpstr>
      <vt:lpstr>Slajd 24</vt:lpstr>
      <vt:lpstr>Staże w Kordobie</vt:lpstr>
      <vt:lpstr>Slajd 26</vt:lpstr>
      <vt:lpstr>Praktyki uczniów  – technik agrobiznesu</vt:lpstr>
      <vt:lpstr>Slajd 28</vt:lpstr>
      <vt:lpstr>Praktyki uczniów  – technik technologii żywności</vt:lpstr>
      <vt:lpstr>Slajd 30</vt:lpstr>
      <vt:lpstr>Slajd 31</vt:lpstr>
      <vt:lpstr>Slajd 32</vt:lpstr>
      <vt:lpstr>Slajd 33</vt:lpstr>
      <vt:lpstr>Wycieczki</vt:lpstr>
      <vt:lpstr>Slajd 35</vt:lpstr>
      <vt:lpstr>Slajd 36</vt:lpstr>
      <vt:lpstr>Slajd 37</vt:lpstr>
      <vt:lpstr>Wizyty studyjne</vt:lpstr>
      <vt:lpstr>Slajd 39</vt:lpstr>
      <vt:lpstr>Wizyty studyjne</vt:lpstr>
      <vt:lpstr>Slajd 41</vt:lpstr>
      <vt:lpstr>    Co zyskaliśmy dzięki udziałowi w programie Erasmus+</vt:lpstr>
      <vt:lpstr>Uczniowie</vt:lpstr>
      <vt:lpstr>Nauczyciele</vt:lpstr>
      <vt:lpstr>Slajd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</dc:title>
  <dc:creator>SAMSUNG</dc:creator>
  <cp:lastModifiedBy>SAMSUNG</cp:lastModifiedBy>
  <cp:revision>65</cp:revision>
  <dcterms:created xsi:type="dcterms:W3CDTF">2015-11-29T14:55:08Z</dcterms:created>
  <dcterms:modified xsi:type="dcterms:W3CDTF">2016-03-30T19:31:55Z</dcterms:modified>
</cp:coreProperties>
</file>